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0" r:id="rId2"/>
    <p:sldId id="260" r:id="rId3"/>
    <p:sldId id="284" r:id="rId4"/>
    <p:sldId id="267" r:id="rId5"/>
    <p:sldId id="266" r:id="rId6"/>
    <p:sldId id="268" r:id="rId7"/>
    <p:sldId id="269" r:id="rId8"/>
    <p:sldId id="281" r:id="rId9"/>
    <p:sldId id="271" r:id="rId10"/>
    <p:sldId id="273" r:id="rId11"/>
    <p:sldId id="288" r:id="rId12"/>
    <p:sldId id="263" r:id="rId13"/>
    <p:sldId id="276" r:id="rId14"/>
    <p:sldId id="275" r:id="rId15"/>
    <p:sldId id="279" r:id="rId16"/>
    <p:sldId id="286" r:id="rId17"/>
    <p:sldId id="274" r:id="rId18"/>
    <p:sldId id="289" r:id="rId19"/>
    <p:sldId id="280" r:id="rId20"/>
    <p:sldId id="257" r:id="rId21"/>
    <p:sldId id="26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B3C89-76BE-4E1E-9A5B-B36F6EE2E48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EC389-47C7-4571-8AEE-B3275376A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1165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EC389-47C7-4571-8AEE-B3275376A17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874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233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103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899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772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019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873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586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5508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37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259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139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DA105-A9EC-41B6-A77B-EE5FCE1E600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676C6-D4D7-4B65-8510-A2EC4EA3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s://history.kantele.ru/wp-content/themes/kantele/kantele/0087-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istory.kantele.ru/wp-content/themes/kantele/kantele/0089-1.jpg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history.kantele.ru/wp-content/themes/kantele/kantele/0088-1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history.kantele.ru/wp-content/themes/kantele/kantele/011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s://kantele.ru/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57058" y="5034278"/>
            <a:ext cx="903319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kern="0" dirty="0"/>
              <a:t>В</a:t>
            </a:r>
            <a:r>
              <a:rPr lang="ru-RU" altLang="ru-RU" sz="2400" b="1" kern="0" dirty="0" smtClean="0"/>
              <a:t>ыполнил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: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Емельяненко Богдан,</a:t>
            </a:r>
            <a:r>
              <a:rPr kumimoji="0" lang="ru-RU" altLang="ru-RU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altLang="ru-RU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ученик 4Б</a:t>
            </a:r>
            <a:r>
              <a:rPr kumimoji="0" lang="ru-RU" altLang="ru-RU" sz="240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altLang="ru-RU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класса МОУ СОШ №2 </a:t>
            </a:r>
            <a:r>
              <a:rPr kumimoji="0" lang="ru-RU" altLang="ru-RU" sz="240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</a:rPr>
              <a:t>г.Кондопога</a:t>
            </a:r>
            <a:endParaRPr kumimoji="0" lang="ru-RU" altLang="ru-RU" sz="24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Руководитель:</a:t>
            </a:r>
            <a:r>
              <a:rPr lang="ru-RU" altLang="ru-RU" sz="2400" b="1" kern="0" dirty="0" smtClean="0"/>
              <a:t> </a:t>
            </a:r>
            <a:r>
              <a:rPr kumimoji="0" lang="ru-RU" altLang="ru-RU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Мороз Людмила Владимировна, учитель начальных классов МОУ СОШ №2 </a:t>
            </a:r>
            <a:r>
              <a:rPr kumimoji="0" lang="ru-RU" altLang="ru-RU" sz="240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</a:rPr>
              <a:t>г.Кондопога</a:t>
            </a:r>
            <a:endParaRPr kumimoji="0" lang="ru-RU" sz="24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1342" y="810913"/>
            <a:ext cx="10010273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1" i="1" u="none" strike="noStrike" kern="0" cap="all" spc="-6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 Antiqua" pitchFamily="18" charset="0"/>
                <a:ea typeface="+mj-ea"/>
                <a:cs typeface="+mj-cs"/>
              </a:rPr>
              <a:t>Исследовательский проект</a:t>
            </a:r>
            <a:br>
              <a:rPr kumimoji="0" lang="ru-RU" altLang="ru-RU" sz="2200" b="1" i="1" u="none" strike="noStrike" kern="0" cap="all" spc="-6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 Antiqua" pitchFamily="18" charset="0"/>
                <a:ea typeface="+mj-ea"/>
                <a:cs typeface="+mj-cs"/>
              </a:rPr>
            </a:br>
            <a:r>
              <a:rPr kumimoji="0" lang="ru-RU" altLang="ru-RU" sz="4800" b="1" i="1" u="none" strike="noStrike" kern="0" cap="all" spc="-6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 Antiqua" pitchFamily="18" charset="0"/>
                <a:ea typeface="+mj-ea"/>
                <a:cs typeface="+mj-cs"/>
              </a:rPr>
              <a:t>Кантеле – символ Карелии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7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09" y="2267262"/>
            <a:ext cx="10427538" cy="2623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397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537" y="18087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</a:rPr>
              <a:t>2.Подготовил материалы и инструменты</a:t>
            </a:r>
            <a:endParaRPr lang="ru-RU" dirty="0">
              <a:latin typeface="+mn-lt"/>
            </a:endParaRPr>
          </a:p>
        </p:txBody>
      </p:sp>
      <p:pic>
        <p:nvPicPr>
          <p:cNvPr id="6146" name="Picture 2" descr="D:\Users\Людочка\Desktop\Конференция Богдан\Богдан кантеле проект\IMG_20200724_1748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020" y="1627146"/>
            <a:ext cx="4904508" cy="384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48337" y="1147471"/>
            <a:ext cx="554366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1. </a:t>
            </a:r>
            <a:r>
              <a:rPr lang="ru-RU" sz="2400" dirty="0" smtClean="0"/>
              <a:t>Плоскогубцы</a:t>
            </a:r>
          </a:p>
          <a:p>
            <a:r>
              <a:rPr lang="ru-RU" sz="2400" dirty="0" smtClean="0"/>
              <a:t>2. Молоток</a:t>
            </a:r>
          </a:p>
          <a:p>
            <a:r>
              <a:rPr lang="ru-RU" sz="2400" dirty="0" smtClean="0"/>
              <a:t>3.Длинный гвоздь</a:t>
            </a:r>
          </a:p>
          <a:p>
            <a:r>
              <a:rPr lang="ru-RU" sz="2400" dirty="0" smtClean="0"/>
              <a:t>4. Гитарная струна №3 (разрезал на части)</a:t>
            </a:r>
          </a:p>
          <a:p>
            <a:r>
              <a:rPr lang="ru-RU" sz="2400" dirty="0" smtClean="0"/>
              <a:t>5.Наждачная бумага (крупная, мелкая)</a:t>
            </a:r>
          </a:p>
          <a:p>
            <a:r>
              <a:rPr lang="ru-RU" sz="2400" dirty="0" smtClean="0"/>
              <a:t>6. Морилка</a:t>
            </a:r>
          </a:p>
          <a:p>
            <a:pPr marL="285750" indent="-285750">
              <a:buFontTx/>
              <a:buChar char="-"/>
            </a:pPr>
            <a:r>
              <a:rPr lang="ru-RU" sz="2400" dirty="0"/>
              <a:t>т</a:t>
            </a:r>
            <a:r>
              <a:rPr lang="ru-RU" sz="2400" dirty="0" smtClean="0"/>
              <a:t>ёмная «Палисандр»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светлая «Клён»</a:t>
            </a:r>
          </a:p>
          <a:p>
            <a:r>
              <a:rPr lang="ru-RU" sz="2400" dirty="0" smtClean="0"/>
              <a:t>7. Кисточка</a:t>
            </a:r>
          </a:p>
          <a:p>
            <a:r>
              <a:rPr lang="ru-RU" sz="2400" dirty="0" smtClean="0"/>
              <a:t>8. Губка</a:t>
            </a:r>
          </a:p>
          <a:p>
            <a:r>
              <a:rPr lang="ru-RU" sz="2400" dirty="0"/>
              <a:t>9</a:t>
            </a:r>
            <a:r>
              <a:rPr lang="ru-RU" sz="2400" dirty="0" smtClean="0"/>
              <a:t>. Свечка белая</a:t>
            </a:r>
          </a:p>
          <a:p>
            <a:r>
              <a:rPr lang="ru-RU" sz="2400" dirty="0" smtClean="0"/>
              <a:t>10. Линейка</a:t>
            </a:r>
          </a:p>
          <a:p>
            <a:r>
              <a:rPr lang="ru-RU" sz="2400" dirty="0" smtClean="0"/>
              <a:t>11. Простой карандаш</a:t>
            </a:r>
          </a:p>
          <a:p>
            <a:r>
              <a:rPr lang="ru-RU" sz="2400" dirty="0" smtClean="0"/>
              <a:t>12. Прибор для выжигания по дереву</a:t>
            </a:r>
          </a:p>
          <a:p>
            <a:endParaRPr lang="ru-RU" dirty="0"/>
          </a:p>
        </p:txBody>
      </p:sp>
      <p:pic>
        <p:nvPicPr>
          <p:cNvPr id="5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0119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490" y="653883"/>
            <a:ext cx="10095191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+mn-lt"/>
              </a:rPr>
              <a:t>3.Зачистил </a:t>
            </a:r>
            <a:r>
              <a:rPr lang="ru-RU" dirty="0">
                <a:solidFill>
                  <a:prstClr val="black"/>
                </a:solidFill>
                <a:latin typeface="+mn-lt"/>
              </a:rPr>
              <a:t>старые </a:t>
            </a:r>
            <a:r>
              <a:rPr lang="ru-RU" dirty="0" smtClean="0">
                <a:solidFill>
                  <a:prstClr val="black"/>
                </a:solidFill>
                <a:latin typeface="+mn-lt"/>
              </a:rPr>
              <a:t>колки. </a:t>
            </a:r>
            <a:r>
              <a:rPr lang="ru-RU" dirty="0">
                <a:solidFill>
                  <a:prstClr val="black"/>
                </a:solidFill>
                <a:latin typeface="+mn-lt"/>
              </a:rPr>
              <a:t>С</a:t>
            </a:r>
            <a:r>
              <a:rPr lang="ru-RU" dirty="0" smtClean="0">
                <a:solidFill>
                  <a:prstClr val="black"/>
                </a:solidFill>
                <a:latin typeface="+mn-lt"/>
              </a:rPr>
              <a:t>нял стержень.</a:t>
            </a:r>
            <a:br>
              <a:rPr lang="ru-RU" dirty="0" smtClean="0">
                <a:solidFill>
                  <a:prstClr val="black"/>
                </a:solidFill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18" y="1607126"/>
            <a:ext cx="4268083" cy="479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1198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4" y="365125"/>
            <a:ext cx="10004685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>
                <a:latin typeface="+mn-lt"/>
              </a:rPr>
              <a:t>4</a:t>
            </a:r>
            <a:r>
              <a:rPr lang="ru-RU" dirty="0" smtClean="0">
                <a:latin typeface="+mn-lt"/>
              </a:rPr>
              <a:t>. Сделал грубую обработку поверхности изделия наждачной бумагой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и произвёл её зачистку мелкой наждачной бумагой.</a:t>
            </a:r>
            <a:endParaRPr lang="ru-RU" dirty="0">
              <a:latin typeface="+mn-lt"/>
            </a:endParaRPr>
          </a:p>
        </p:txBody>
      </p:sp>
      <p:pic>
        <p:nvPicPr>
          <p:cNvPr id="2051" name="Picture 3" descr="D:\Users\Людочка\Desktop\Конференция Богдан\Богдан кантеле проект\IMG_20200724_17522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927" y="2119462"/>
            <a:ext cx="5516323" cy="41464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47338" cy="6858000"/>
          </a:xfrm>
          <a:prstGeom prst="rect">
            <a:avLst/>
          </a:prstGeom>
        </p:spPr>
      </p:pic>
      <p:pic>
        <p:nvPicPr>
          <p:cNvPr id="5" name="Picture 3" descr="D:\Users\Людочка\Desktop\Конференция Богдан\Богдан кантеле проект\IMG_20200724_180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220" y="2139878"/>
            <a:ext cx="3094562" cy="41260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4055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58975" y="2032000"/>
            <a:ext cx="10233025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+mn-lt"/>
              </a:rPr>
              <a:t>5</a:t>
            </a:r>
            <a:r>
              <a:rPr lang="ru-RU" sz="4900" dirty="0" smtClean="0">
                <a:latin typeface="+mn-lt"/>
              </a:rPr>
              <a:t>. Выбрал оформление   для   кантеле.</a:t>
            </a:r>
            <a:br>
              <a:rPr lang="ru-RU" sz="4900" dirty="0" smtClean="0">
                <a:latin typeface="+mn-lt"/>
              </a:rPr>
            </a:br>
            <a:r>
              <a:rPr lang="ru-RU" sz="4000" dirty="0" smtClean="0">
                <a:latin typeface="+mn-lt"/>
              </a:rPr>
              <a:t>1. Оберег  «Засеянное поле»</a:t>
            </a:r>
            <a:br>
              <a:rPr lang="ru-RU" sz="4000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/>
              <a:t>2</a:t>
            </a:r>
            <a:r>
              <a:rPr lang="ru-RU" sz="4000" dirty="0" smtClean="0">
                <a:latin typeface="+mn-lt"/>
              </a:rPr>
              <a:t>. Надпись «</a:t>
            </a:r>
            <a:r>
              <a:rPr lang="ru-RU" sz="4000" dirty="0">
                <a:latin typeface="+mn-lt"/>
              </a:rPr>
              <a:t>К</a:t>
            </a:r>
            <a:r>
              <a:rPr lang="ru-RU" sz="4000" dirty="0" smtClean="0">
                <a:latin typeface="+mn-lt"/>
              </a:rPr>
              <a:t>арелия»</a:t>
            </a:r>
            <a:endParaRPr lang="ru-RU" sz="4000" dirty="0">
              <a:latin typeface="+mn-lt"/>
            </a:endParaRPr>
          </a:p>
        </p:txBody>
      </p:sp>
      <p:pic>
        <p:nvPicPr>
          <p:cNvPr id="3075" name="Picture 3" descr="D:\Users\Людочка\Desktop\Конференция Богдан\Богдан кантеле проект\GyL2EDEc7Ow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563" y="1095231"/>
            <a:ext cx="3297237" cy="32781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674" y="5362392"/>
            <a:ext cx="5112326" cy="1206468"/>
          </a:xfrm>
          <a:prstGeom prst="rect">
            <a:avLst/>
          </a:prstGeom>
        </p:spPr>
      </p:pic>
      <p:pic>
        <p:nvPicPr>
          <p:cNvPr id="5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79418" y="4439062"/>
            <a:ext cx="101969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ea typeface="Times New Roman"/>
              </a:rPr>
              <a:t>Когда я придумывал оформление для кантеле, у руководителя текстильной мастерской </a:t>
            </a:r>
            <a:r>
              <a:rPr lang="ru-RU" sz="2400" dirty="0" err="1" smtClean="0">
                <a:ea typeface="Times New Roman"/>
              </a:rPr>
              <a:t>г.Кондопога</a:t>
            </a:r>
            <a:r>
              <a:rPr lang="ru-RU" sz="2400" dirty="0" smtClean="0">
                <a:ea typeface="Times New Roman"/>
              </a:rPr>
              <a:t> </a:t>
            </a:r>
            <a:r>
              <a:rPr lang="ru-RU" sz="2400" b="1" dirty="0" smtClean="0">
                <a:ea typeface="Times New Roman"/>
              </a:rPr>
              <a:t>Елены </a:t>
            </a:r>
            <a:r>
              <a:rPr lang="ru-RU" sz="2400" b="1" dirty="0">
                <a:ea typeface="Times New Roman"/>
              </a:rPr>
              <a:t>Витальевны Кудряшовой </a:t>
            </a:r>
            <a:r>
              <a:rPr lang="ru-RU" sz="2400" dirty="0">
                <a:ea typeface="Times New Roman"/>
              </a:rPr>
              <a:t>я узнал историю происхождения и значения знака «Засеянное поле». </a:t>
            </a:r>
            <a:endParaRPr lang="ru-RU" sz="2400" dirty="0"/>
          </a:p>
        </p:txBody>
      </p:sp>
      <p:pic>
        <p:nvPicPr>
          <p:cNvPr id="2050" name="Picture 2" descr="D:\Users\Людочка\Desktop\Конференция Богдан\eyZkck3kwD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1438963"/>
            <a:ext cx="3828473" cy="28713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9982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49352" y="434398"/>
            <a:ext cx="10784742" cy="132556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+mn-lt"/>
              </a:rPr>
              <a:t>6</a:t>
            </a:r>
            <a:r>
              <a:rPr lang="ru-RU" sz="3600" dirty="0" smtClean="0">
                <a:latin typeface="+mn-lt"/>
              </a:rPr>
              <a:t>.Нанёс рисунок с помощью линейки и простого карандаша. Выжег рисунок специальным прибором.</a:t>
            </a:r>
            <a:endParaRPr lang="ru-RU" sz="3600" dirty="0">
              <a:latin typeface="+mn-lt"/>
            </a:endParaRPr>
          </a:p>
        </p:txBody>
      </p:sp>
      <p:pic>
        <p:nvPicPr>
          <p:cNvPr id="4099" name="Picture 3" descr="D:\Users\Людочка\Desktop\Конференция Богдан\Богдан кантеле проект\IMG_20200724_1925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52" y="2167611"/>
            <a:ext cx="5131546" cy="38486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Users\Людочка\Desktop\Конференция Богдан\Богдан кантеле проект\IMG_20200724_193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610" y="2167610"/>
            <a:ext cx="5162273" cy="38486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5730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6436" y="365125"/>
            <a:ext cx="8347364" cy="1325563"/>
          </a:xfrm>
        </p:spPr>
        <p:txBody>
          <a:bodyPr/>
          <a:lstStyle/>
          <a:p>
            <a:r>
              <a:rPr lang="ru-RU" dirty="0">
                <a:latin typeface="+mn-lt"/>
              </a:rPr>
              <a:t>7</a:t>
            </a:r>
            <a:r>
              <a:rPr lang="ru-RU" dirty="0" smtClean="0">
                <a:latin typeface="+mn-lt"/>
              </a:rPr>
              <a:t>.Выжег надпись «Карелия»</a:t>
            </a:r>
            <a:endParaRPr lang="ru-RU" dirty="0">
              <a:latin typeface="+mn-lt"/>
            </a:endParaRPr>
          </a:p>
        </p:txBody>
      </p:sp>
      <p:pic>
        <p:nvPicPr>
          <p:cNvPr id="10243" name="Picture 3" descr="D:\Users\Людочка\Desktop\Конференция Богдан\Богдан кантеле проект\IMG_20200724_200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764" y="1750535"/>
            <a:ext cx="5818909" cy="43641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0824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036" y="365125"/>
            <a:ext cx="10023764" cy="132556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8</a:t>
            </a:r>
            <a:r>
              <a:rPr lang="ru-RU" dirty="0" smtClean="0">
                <a:latin typeface="+mn-lt"/>
              </a:rPr>
              <a:t>. Кисточкой и губкой обработал кантеле тёмной и светлой морилкой. </a:t>
            </a:r>
            <a:endParaRPr lang="ru-RU" dirty="0">
              <a:latin typeface="+mn-lt"/>
            </a:endParaRPr>
          </a:p>
        </p:txBody>
      </p:sp>
      <p:pic>
        <p:nvPicPr>
          <p:cNvPr id="3" name="Picture 2" descr="D:\Users\Людочка\Desktop\Конференция Богдан\Богдан кантеле проект\IMG_20200724_2032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180" y="1808757"/>
            <a:ext cx="5689600" cy="426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83" y="1945769"/>
            <a:ext cx="2483571" cy="2483571"/>
          </a:xfrm>
          <a:prstGeom prst="rect">
            <a:avLst/>
          </a:prstGeom>
        </p:spPr>
      </p:pic>
      <p:pic>
        <p:nvPicPr>
          <p:cNvPr id="5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D:\Users\Людочка\Downloads\клён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182" y="3980171"/>
            <a:ext cx="1068458" cy="1907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758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524001" y="433964"/>
            <a:ext cx="10196945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+mn-lt"/>
              </a:rPr>
              <a:t>9</a:t>
            </a:r>
            <a:r>
              <a:rPr lang="ru-RU" dirty="0" smtClean="0">
                <a:latin typeface="+mn-lt"/>
              </a:rPr>
              <a:t>. С помощью белой свечки покрыл кантеле тонким слоем воска. Установил стержень. Натянул струны.</a:t>
            </a:r>
            <a:endParaRPr lang="ru-RU" dirty="0">
              <a:latin typeface="+mn-lt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454" y="2172679"/>
            <a:ext cx="4840782" cy="420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0699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Людочка\Desktop\Эврика Кантеле иссл раб Емельяненко Богдан 4Б СОШ2\Конференция Богдан\Богдан кантеле проект\_YYqiCUFO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97" y="2334349"/>
            <a:ext cx="4231171" cy="41448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57746" y="360218"/>
            <a:ext cx="99891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10.Вместе с преподавателем ДШИ, руководителем Образцового детского коллектива художественного творчества РК ансамбля национальной музыки «</a:t>
            </a:r>
            <a:r>
              <a:rPr lang="ru-RU" sz="2800" dirty="0" err="1" smtClean="0"/>
              <a:t>Пиккурилли</a:t>
            </a:r>
            <a:r>
              <a:rPr lang="ru-RU" sz="2800" dirty="0" smtClean="0"/>
              <a:t>» </a:t>
            </a:r>
            <a:r>
              <a:rPr lang="ru-RU" sz="2800" b="1" dirty="0" smtClean="0"/>
              <a:t>Анной Викторовной Ковалёвой </a:t>
            </a:r>
            <a:r>
              <a:rPr lang="ru-RU" sz="2800" dirty="0" smtClean="0"/>
              <a:t>настроил и проверил инструмент в действии.</a:t>
            </a:r>
            <a:endParaRPr lang="ru-RU" sz="2800" dirty="0"/>
          </a:p>
        </p:txBody>
      </p:sp>
      <p:pic>
        <p:nvPicPr>
          <p:cNvPr id="5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Наталья Тойвовна\Desktop\M2BSJO7iwO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4536" y="2324559"/>
            <a:ext cx="2948139" cy="40976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91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38" y="478376"/>
            <a:ext cx="10751128" cy="132556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Кантеле: до и после реставрации</a:t>
            </a:r>
            <a:endParaRPr lang="ru-RU" sz="6000" b="1" dirty="0"/>
          </a:p>
        </p:txBody>
      </p:sp>
      <p:pic>
        <p:nvPicPr>
          <p:cNvPr id="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Users\Людочка\Desktop\Конференция Богдан\apCX_6zik-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470" y="2037890"/>
            <a:ext cx="4862947" cy="3127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Users\Людочка\Desktop\Конференция Богдан\IMG_20200724_1738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891" y="2037891"/>
            <a:ext cx="4973782" cy="3127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5437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47338" cy="68580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989" y="5269831"/>
            <a:ext cx="2053103" cy="14501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5780" y="428178"/>
            <a:ext cx="1025090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/>
              <a:t>Цель</a:t>
            </a:r>
            <a:r>
              <a:rPr lang="ru-RU" sz="2400" smtClean="0"/>
              <a:t>: </a:t>
            </a:r>
            <a:r>
              <a:rPr lang="ru-RU" sz="2400" dirty="0" smtClean="0"/>
              <a:t>Познакомиться с особенностями изготовления </a:t>
            </a:r>
          </a:p>
          <a:p>
            <a:r>
              <a:rPr lang="ru-RU" sz="2400" dirty="0" smtClean="0"/>
              <a:t>национального музыкального инструмента Карелии – кантеле.</a:t>
            </a:r>
          </a:p>
          <a:p>
            <a:r>
              <a:rPr lang="ru-RU" sz="2400" b="1" dirty="0" smtClean="0"/>
              <a:t>Задачи: </a:t>
            </a:r>
          </a:p>
          <a:p>
            <a:r>
              <a:rPr lang="ru-RU" sz="2400" dirty="0" smtClean="0"/>
              <a:t>1.Узнать историю происхождения кантеле.</a:t>
            </a:r>
          </a:p>
          <a:p>
            <a:r>
              <a:rPr lang="ru-RU" sz="2400" dirty="0" smtClean="0"/>
              <a:t>2.Изучить технологию изготовления кантеле.</a:t>
            </a:r>
          </a:p>
          <a:p>
            <a:r>
              <a:rPr lang="ru-RU" sz="2400" dirty="0" smtClean="0"/>
              <a:t>3. Отреставрировать кантеле своими руками.</a:t>
            </a:r>
          </a:p>
          <a:p>
            <a:r>
              <a:rPr lang="ru-RU" sz="2400" b="1" dirty="0" smtClean="0"/>
              <a:t>Объект исследования: </a:t>
            </a:r>
            <a:r>
              <a:rPr lang="ru-RU" sz="2400" dirty="0" smtClean="0"/>
              <a:t>технология изготовления и реставрации кантеле.</a:t>
            </a:r>
          </a:p>
          <a:p>
            <a:r>
              <a:rPr lang="ru-RU" sz="2400" b="1" dirty="0" smtClean="0"/>
              <a:t>Предмет исследования: </a:t>
            </a:r>
            <a:r>
              <a:rPr lang="ru-RU" sz="2400" dirty="0" smtClean="0"/>
              <a:t>музыкальный инструмент кантеле.</a:t>
            </a:r>
          </a:p>
          <a:p>
            <a:r>
              <a:rPr lang="ru-RU" sz="2400" b="1" dirty="0" smtClean="0"/>
              <a:t>Гипотеза исследования: </a:t>
            </a:r>
            <a:r>
              <a:rPr lang="ru-RU" sz="2400" dirty="0" smtClean="0"/>
              <a:t>отреставрировать кантеле можно самостоятельно, без  специальной подготовки, в домашних условиях.</a:t>
            </a:r>
          </a:p>
          <a:p>
            <a:r>
              <a:rPr lang="ru-RU" sz="2400" b="1" dirty="0" smtClean="0"/>
              <a:t>Методы работы:</a:t>
            </a:r>
          </a:p>
          <a:p>
            <a:r>
              <a:rPr lang="ru-RU" sz="2400" dirty="0" smtClean="0"/>
              <a:t>-  Поиск информации в литературных источниках и </a:t>
            </a:r>
            <a:r>
              <a:rPr lang="ru-RU" sz="2400" dirty="0"/>
              <a:t> </a:t>
            </a:r>
            <a:r>
              <a:rPr lang="ru-RU" sz="2400" dirty="0" smtClean="0"/>
              <a:t>Интернет-ресурсах;</a:t>
            </a:r>
          </a:p>
          <a:p>
            <a:r>
              <a:rPr lang="ru-RU" sz="2400" dirty="0" smtClean="0"/>
              <a:t>-  Посещение музея;</a:t>
            </a:r>
          </a:p>
          <a:p>
            <a:r>
              <a:rPr lang="ru-RU" sz="2400" dirty="0" smtClean="0"/>
              <a:t>-  Беседа с мастерами – профессионалами;</a:t>
            </a:r>
          </a:p>
          <a:p>
            <a:r>
              <a:rPr lang="ru-RU" sz="2400" dirty="0" smtClean="0"/>
              <a:t>-  Практическая работа по реставрации музыкального инструмента;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1415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473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582" y="254289"/>
            <a:ext cx="6685613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Заключение</a:t>
            </a:r>
            <a:endParaRPr lang="ru-RU" sz="6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42950" y="1399108"/>
            <a:ext cx="676497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 время выполнения работы я узнал историю происхождения кантеле, </a:t>
            </a:r>
          </a:p>
          <a:p>
            <a:r>
              <a:rPr lang="ru-RU" sz="3200" dirty="0" smtClean="0"/>
              <a:t>изучил особенности его изготовления  и научился реставрировать национальный музыкальный инструмент. Я убедился в том, что если есть желание и творчество – кантеле можно отреставрировать самостоятельно даже в домашних условиях.</a:t>
            </a:r>
            <a:endParaRPr lang="ru-RU" sz="3200" dirty="0"/>
          </a:p>
        </p:txBody>
      </p:sp>
      <p:pic>
        <p:nvPicPr>
          <p:cNvPr id="8" name="Picture 2" descr="D:\Users\Людочка\Desktop\МЕТОДИКА мороз\Конференция Богдан\Богдан кантеле проект\IMG_20200727_123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309" y="1492407"/>
            <a:ext cx="3288388" cy="48301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5679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881"/>
            <a:ext cx="11872211" cy="66781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05656"/>
            <a:ext cx="1491916" cy="40288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412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11" y="5084404"/>
            <a:ext cx="10892589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Кантеле – это струнный щипковый музыкальный инструмент карельского и финского народа, похожий на гусли.</a:t>
            </a:r>
            <a:endParaRPr lang="ru-RU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746" y="649705"/>
            <a:ext cx="7033425" cy="3927466"/>
          </a:xfrm>
          <a:prstGeom prst="rect">
            <a:avLst/>
          </a:prstGeo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9884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8271" y="283425"/>
            <a:ext cx="102268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Calibri Light"/>
                <a:ea typeface="+mj-ea"/>
                <a:cs typeface="+mj-cs"/>
              </a:rPr>
              <a:t>Кантеле </a:t>
            </a:r>
            <a:endParaRPr lang="ru-RU" sz="4400" b="1" dirty="0" smtClean="0">
              <a:latin typeface="Calibri Light"/>
              <a:ea typeface="+mj-ea"/>
              <a:cs typeface="+mj-cs"/>
            </a:endParaRPr>
          </a:p>
          <a:p>
            <a:pPr algn="ctr"/>
            <a:r>
              <a:rPr lang="ru-RU" sz="4400" b="1" dirty="0" smtClean="0">
                <a:latin typeface="Calibri Light"/>
                <a:ea typeface="+mj-ea"/>
                <a:cs typeface="+mj-cs"/>
              </a:rPr>
              <a:t>в </a:t>
            </a:r>
            <a:r>
              <a:rPr lang="ru-RU" sz="4400" b="1" dirty="0">
                <a:latin typeface="Calibri Light"/>
                <a:ea typeface="+mj-ea"/>
                <a:cs typeface="+mj-cs"/>
              </a:rPr>
              <a:t>Краеведческом музее Карелии</a:t>
            </a:r>
            <a:endParaRPr lang="ru-RU" dirty="0"/>
          </a:p>
        </p:txBody>
      </p:sp>
      <p:pic>
        <p:nvPicPr>
          <p:cNvPr id="3" name="Рисунок 8" descr="https://history.kantele.ru/wp-content/themes/kantele/kantele/ico/0087-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272" y="1789113"/>
            <a:ext cx="3248192" cy="198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9" descr="https://history.kantele.ru/wp-content/themes/kantele/kantele/ico/0088-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522" y="1746575"/>
            <a:ext cx="3366795" cy="208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1" descr="https://history.kantele.ru/wp-content/themes/kantele/kantele/ico/0089-1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311" y="1789113"/>
            <a:ext cx="2991066" cy="2039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68271" y="4085693"/>
            <a:ext cx="32481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8-струнное кантеле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1 половины XIX века.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Приладожье</a:t>
            </a:r>
            <a:r>
              <a:rPr lang="ru-RU" sz="28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800" dirty="0">
              <a:solidFill>
                <a:prstClr val="black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05919" y="4143873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12-струнное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кантеле XIX века</a:t>
            </a:r>
            <a:endParaRPr lang="ru-RU" sz="2400" dirty="0" smtClean="0">
              <a:solidFill>
                <a:srgbClr val="663300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Район </a:t>
            </a:r>
            <a:r>
              <a:rPr lang="ru-RU" sz="2400" dirty="0" err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Яглаярви</a:t>
            </a:r>
            <a:endParaRPr lang="ru-RU" sz="2400" dirty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41611" y="4087012"/>
            <a:ext cx="25665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10-струнное кантеле XIX века. Место создания – Петровский район Карелии. </a:t>
            </a:r>
            <a:endParaRPr lang="ru-RU" sz="2400" dirty="0">
              <a:solidFill>
                <a:prstClr val="black"/>
              </a:solidFill>
              <a:ea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743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history.kantele.ru/wp-content/themes/kantele/kantele/ico/011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041" y="649288"/>
            <a:ext cx="3654425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2436" y="5270951"/>
            <a:ext cx="100445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>
                <a:solidFill>
                  <a:prstClr val="black"/>
                </a:solidFill>
                <a:cs typeface="Times New Roman" pitchFamily="18" charset="0"/>
              </a:rPr>
              <a:t>В сопровождении кантеле исполнялись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>
                <a:solidFill>
                  <a:prstClr val="black"/>
                </a:solidFill>
                <a:cs typeface="Times New Roman" pitchFamily="18" charset="0"/>
              </a:rPr>
              <a:t>древнейшие напевы – руны.</a:t>
            </a:r>
            <a:endParaRPr lang="ru-RU" sz="4000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291" y="649288"/>
            <a:ext cx="3560617" cy="435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773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87792" y="248200"/>
            <a:ext cx="100751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latin typeface="Calibri Light"/>
                <a:ea typeface="+mj-ea"/>
                <a:cs typeface="+mj-cs"/>
              </a:rPr>
              <a:t>В гостях у </a:t>
            </a:r>
            <a:r>
              <a:rPr lang="ru-RU" sz="6000" b="1" dirty="0" smtClean="0">
                <a:latin typeface="Calibri Light"/>
                <a:ea typeface="+mj-ea"/>
                <a:cs typeface="+mj-cs"/>
              </a:rPr>
              <a:t>карельских мастеров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53890" y="4166988"/>
            <a:ext cx="68718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Calibri" pitchFamily="34" charset="0"/>
                <a:cs typeface="Times New Roman" pitchFamily="18" charset="0"/>
              </a:rPr>
              <a:t>Александр </a:t>
            </a:r>
            <a:r>
              <a:rPr lang="ru-RU" sz="2400" b="1" dirty="0" smtClean="0">
                <a:ea typeface="Calibri" pitchFamily="34" charset="0"/>
                <a:cs typeface="Times New Roman" pitchFamily="18" charset="0"/>
              </a:rPr>
              <a:t>Фёдорович </a:t>
            </a:r>
            <a:r>
              <a:rPr lang="ru-RU" sz="2400" b="1" dirty="0">
                <a:ea typeface="Calibri" pitchFamily="34" charset="0"/>
                <a:cs typeface="Times New Roman" pitchFamily="18" charset="0"/>
              </a:rPr>
              <a:t>Фролов </a:t>
            </a:r>
            <a:r>
              <a:rPr lang="ru-RU" sz="2400" dirty="0">
                <a:ea typeface="Calibri" pitchFamily="34" charset="0"/>
                <a:cs typeface="Times New Roman" pitchFamily="18" charset="0"/>
              </a:rPr>
              <a:t>–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ea typeface="Calibri" pitchFamily="34" charset="0"/>
                <a:cs typeface="Times New Roman" pitchFamily="18" charset="0"/>
              </a:rPr>
              <a:t> мастер  по изготовлению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и реставрации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национальных музыкальных </a:t>
            </a:r>
            <a:r>
              <a:rPr lang="ru-RU" sz="2400" dirty="0">
                <a:ea typeface="Calibri" pitchFamily="34" charset="0"/>
                <a:cs typeface="Times New Roman" pitchFamily="18" charset="0"/>
              </a:rPr>
              <a:t>инструментов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 для</a:t>
            </a:r>
            <a:endParaRPr lang="ru-RU" sz="2400" dirty="0"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ансамбля «Кантеле» (г</a:t>
            </a:r>
            <a:r>
              <a:rPr lang="ru-RU" sz="2400" dirty="0"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Петрозаводск )</a:t>
            </a:r>
            <a:endParaRPr lang="ru-RU" sz="2400" dirty="0">
              <a:ea typeface="Calibri" pitchFamily="34" charset="0"/>
              <a:cs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4904" y="1537534"/>
            <a:ext cx="3892659" cy="2486449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1794" y="1537534"/>
            <a:ext cx="3200400" cy="462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kantele.ru/site/img/logo_inn.pn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08151" y="5736648"/>
            <a:ext cx="19812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443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7821" y="4255075"/>
            <a:ext cx="102457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Calibri" pitchFamily="34" charset="0"/>
                <a:ea typeface="+mj-ea"/>
                <a:cs typeface="+mj-cs"/>
              </a:rPr>
              <a:t>Мастер – класс </a:t>
            </a:r>
            <a:endParaRPr lang="ru-RU" sz="4400" dirty="0" smtClean="0">
              <a:latin typeface="Calibri" pitchFamily="34" charset="0"/>
              <a:ea typeface="+mj-ea"/>
              <a:cs typeface="+mj-cs"/>
            </a:endParaRPr>
          </a:p>
          <a:p>
            <a:pPr algn="ctr"/>
            <a:r>
              <a:rPr lang="ru-RU" sz="4400" dirty="0" smtClean="0">
                <a:latin typeface="Calibri" pitchFamily="34" charset="0"/>
                <a:ea typeface="+mj-ea"/>
                <a:cs typeface="+mj-cs"/>
              </a:rPr>
              <a:t>с</a:t>
            </a:r>
            <a:r>
              <a:rPr lang="ru-RU" sz="4400" b="1" dirty="0" smtClean="0"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4400" b="1" dirty="0" smtClean="0">
                <a:latin typeface="Calibri" pitchFamily="34" charset="0"/>
                <a:ea typeface="+mj-ea"/>
                <a:cs typeface="Times New Roman" pitchFamily="18" charset="0"/>
              </a:rPr>
              <a:t>Анатолием Филипповичем Ковалёвым </a:t>
            </a:r>
            <a:r>
              <a:rPr lang="ru-RU" sz="4400" dirty="0" smtClean="0">
                <a:latin typeface="Calibri" pitchFamily="34" charset="0"/>
                <a:ea typeface="+mj-ea"/>
                <a:cs typeface="Times New Roman" pitchFamily="18" charset="0"/>
              </a:rPr>
              <a:t>(</a:t>
            </a:r>
            <a:r>
              <a:rPr lang="ru-RU" sz="4400" dirty="0" err="1" smtClean="0">
                <a:latin typeface="Calibri" pitchFamily="34" charset="0"/>
                <a:ea typeface="+mj-ea"/>
                <a:cs typeface="Times New Roman" pitchFamily="18" charset="0"/>
              </a:rPr>
              <a:t>г.Кондопога</a:t>
            </a:r>
            <a:r>
              <a:rPr lang="ru-RU" sz="4400" dirty="0" smtClean="0">
                <a:latin typeface="Calibri" pitchFamily="34" charset="0"/>
                <a:ea typeface="+mj-ea"/>
                <a:cs typeface="Times New Roman" pitchFamily="18" charset="0"/>
              </a:rPr>
              <a:t>)</a:t>
            </a:r>
            <a:endParaRPr lang="ru-RU" dirty="0"/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21" y="867305"/>
            <a:ext cx="4689959" cy="3267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682" y="867304"/>
            <a:ext cx="4733066" cy="3267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673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D:\Users\Людочка\Desktop\Конференция Богдан\Богдан кантеле проект\jvBfTEu9EC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909" y="732717"/>
            <a:ext cx="5084618" cy="32676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Users\Людочка\Desktop\Конференция Богдан\Богдан кантеле проект\WM1x7dCCb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707" y="732717"/>
            <a:ext cx="4689401" cy="32676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23471" y="4723713"/>
            <a:ext cx="10669076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Во время мастер-классов я </a:t>
            </a:r>
            <a:r>
              <a:rPr lang="ru-RU" dirty="0">
                <a:solidFill>
                  <a:prstClr val="black"/>
                </a:solidFill>
                <a:latin typeface="+mn-lt"/>
              </a:rPr>
              <a:t>подержал в руках готовые творения </a:t>
            </a:r>
            <a:r>
              <a:rPr lang="ru-RU" dirty="0" smtClean="0">
                <a:solidFill>
                  <a:prstClr val="black"/>
                </a:solidFill>
                <a:latin typeface="+mn-lt"/>
              </a:rPr>
              <a:t>мастеров, </a:t>
            </a:r>
            <a:r>
              <a:rPr lang="ru-RU" dirty="0" smtClean="0">
                <a:latin typeface="+mn-lt"/>
              </a:rPr>
              <a:t>узнал много интересного о технологии изготовления и реставрации кантеле</a:t>
            </a:r>
            <a:r>
              <a:rPr lang="ru-RU" dirty="0">
                <a:latin typeface="+mn-lt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" y="0"/>
            <a:ext cx="10493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355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2186" y="4648472"/>
            <a:ext cx="103965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ea typeface="Times New Roman"/>
              </a:rPr>
              <a:t>1.За </a:t>
            </a:r>
            <a:r>
              <a:rPr lang="ru-RU" sz="3600" dirty="0">
                <a:ea typeface="Times New Roman"/>
              </a:rPr>
              <a:t>основу для изготовления своего инструмента я </a:t>
            </a:r>
            <a:r>
              <a:rPr lang="ru-RU" sz="3600" dirty="0" smtClean="0">
                <a:ea typeface="Times New Roman"/>
              </a:rPr>
              <a:t>взял старое, сломанное, </a:t>
            </a:r>
            <a:r>
              <a:rPr lang="ru-RU" sz="3600" dirty="0">
                <a:ea typeface="Times New Roman"/>
              </a:rPr>
              <a:t>давно </a:t>
            </a:r>
            <a:r>
              <a:rPr lang="ru-RU" sz="3600" dirty="0" smtClean="0">
                <a:ea typeface="Times New Roman"/>
              </a:rPr>
              <a:t>не используемое </a:t>
            </a:r>
            <a:r>
              <a:rPr lang="ru-RU" sz="3600" dirty="0">
                <a:ea typeface="Times New Roman"/>
              </a:rPr>
              <a:t>в игре </a:t>
            </a:r>
            <a:r>
              <a:rPr lang="ru-RU" sz="3600" dirty="0" smtClean="0">
                <a:ea typeface="Times New Roman"/>
              </a:rPr>
              <a:t>кантеле. 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9338" y="379177"/>
            <a:ext cx="11142662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Реставрация кантеле своими руками</a:t>
            </a:r>
            <a:endParaRPr lang="ru-RU" sz="5400" b="1" dirty="0"/>
          </a:p>
        </p:txBody>
      </p:sp>
      <p:pic>
        <p:nvPicPr>
          <p:cNvPr id="4098" name="Picture 2" descr="D:\Users\Людочка\Desktop\Конференция Богдан\IMG_20200724_173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677" y="1553062"/>
            <a:ext cx="4734688" cy="2846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519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507</Words>
  <Application>Microsoft Office PowerPoint</Application>
  <PresentationFormat>Произвольный</PresentationFormat>
  <Paragraphs>68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Кантеле – это струнный щипковый музыкальный инструмент карельского и финского народа, похожий на гусли.</vt:lpstr>
      <vt:lpstr>Слайд 4</vt:lpstr>
      <vt:lpstr>Слайд 5</vt:lpstr>
      <vt:lpstr>Слайд 6</vt:lpstr>
      <vt:lpstr>Слайд 7</vt:lpstr>
      <vt:lpstr>Во время мастер-классов я подержал в руках готовые творения мастеров, узнал много интересного о технологии изготовления и реставрации кантеле.</vt:lpstr>
      <vt:lpstr>Реставрация кантеле своими руками</vt:lpstr>
      <vt:lpstr>2.Подготовил материалы и инструменты</vt:lpstr>
      <vt:lpstr>3.Зачистил старые колки. Снял стержень. </vt:lpstr>
      <vt:lpstr>  4. Сделал грубую обработку поверхности изделия наждачной бумагой и произвёл её зачистку мелкой наждачной бумагой.</vt:lpstr>
      <vt:lpstr>    5. Выбрал оформление   для   кантеле. 1. Оберег  «Засеянное поле»         2. Надпись «Карелия»</vt:lpstr>
      <vt:lpstr>6.Нанёс рисунок с помощью линейки и простого карандаша. Выжег рисунок специальным прибором.</vt:lpstr>
      <vt:lpstr>7.Выжег надпись «Карелия»</vt:lpstr>
      <vt:lpstr>8. Кисточкой и губкой обработал кантеле тёмной и светлой морилкой. </vt:lpstr>
      <vt:lpstr>9. С помощью белой свечки покрыл кантеле тонким слоем воска. Установил стержень. Натянул струны.</vt:lpstr>
      <vt:lpstr>Слайд 18</vt:lpstr>
      <vt:lpstr>Кантеле: до и после реставрации</vt:lpstr>
      <vt:lpstr>Заключение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Наталья Тойвовна</cp:lastModifiedBy>
  <cp:revision>140</cp:revision>
  <dcterms:created xsi:type="dcterms:W3CDTF">2020-03-23T10:18:36Z</dcterms:created>
  <dcterms:modified xsi:type="dcterms:W3CDTF">2021-02-08T09:51:53Z</dcterms:modified>
</cp:coreProperties>
</file>