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2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2362200" y="4038600"/>
            <a:ext cx="6477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4400" u="none" cap="small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362200" y="6050037"/>
            <a:ext cx="6705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b="0" i="0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b="0" i="0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76200" y="6068699"/>
            <a:ext cx="2057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2085393" y="236538"/>
            <a:ext cx="586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8001000" y="228600"/>
            <a:ext cx="838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_TEXT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 rot="5400000">
            <a:off x="2426208" y="-213360"/>
            <a:ext cx="4526280" cy="81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1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_TITLE_AND_VERTICAL_TEXT" type="vertTitleAndTx">
  <p:cSld name="VERTICAL_TITLE_AND_VERTICAL_TEXT"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 rot="5400000">
            <a:off x="4823619" y="2339181"/>
            <a:ext cx="5516563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 rot="5400000">
            <a:off x="480218" y="586582"/>
            <a:ext cx="5516564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0" name="Google Shape;90;p12"/>
          <p:cNvSpPr txBox="1"/>
          <p:nvPr>
            <p:ph idx="10" type="dt"/>
          </p:nvPr>
        </p:nvSpPr>
        <p:spPr>
          <a:xfrm>
            <a:off x="6553200" y="6248402"/>
            <a:ext cx="2209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2"/>
          <p:cNvSpPr txBox="1"/>
          <p:nvPr>
            <p:ph idx="11" type="ftr"/>
          </p:nvPr>
        </p:nvSpPr>
        <p:spPr>
          <a:xfrm>
            <a:off x="457201" y="6248207"/>
            <a:ext cx="55734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2"/>
          <p:cNvSpPr/>
          <p:nvPr/>
        </p:nvSpPr>
        <p:spPr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2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2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2"/>
          <p:cNvSpPr txBox="1"/>
          <p:nvPr>
            <p:ph idx="12" type="sldNum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612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idx="1" type="body"/>
          </p:nvPr>
        </p:nvSpPr>
        <p:spPr>
          <a:xfrm>
            <a:off x="1371600" y="2743200"/>
            <a:ext cx="7123113" cy="167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800">
                <a:solidFill>
                  <a:schemeClr val="dk2"/>
                </a:solidFill>
              </a:defRPr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" name="Google Shape;31;p4"/>
          <p:cNvSpPr/>
          <p:nvPr/>
        </p:nvSpPr>
        <p:spPr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 txBox="1"/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sz="4400" cap="none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0" y="1752600"/>
            <a:ext cx="1295400" cy="7016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609600" y="1589567"/>
            <a:ext cx="38862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44901" y="1589567"/>
            <a:ext cx="38862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2" name="Google Shape;42;p5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5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  <p:sp>
        <p:nvSpPr>
          <p:cNvPr id="44" name="Google Shape;44;p5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_WITH_TEXT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type="title"/>
          </p:nvPr>
        </p:nvSpPr>
        <p:spPr>
          <a:xfrm>
            <a:off x="533400" y="273050"/>
            <a:ext cx="8153400" cy="869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body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2" type="body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  <p:sp>
        <p:nvSpPr>
          <p:cNvPr id="51" name="Google Shape;51;p6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6"/>
          <p:cNvSpPr txBox="1"/>
          <p:nvPr>
            <p:ph idx="3" type="body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2000">
                <a:solidFill>
                  <a:srgbClr val="FFFFFF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4" type="body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2000">
                <a:solidFill>
                  <a:srgbClr val="FFFFFF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8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0" y="6248400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WITH_CAPTION_TEXT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609600" y="273050"/>
            <a:ext cx="8077200" cy="869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  <p:sp>
        <p:nvSpPr>
          <p:cNvPr id="68" name="Google Shape;68;p9"/>
          <p:cNvSpPr txBox="1"/>
          <p:nvPr>
            <p:ph idx="1" type="body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chemeClr val="accent2"/>
          </a:solidFill>
          <a:ln cap="sq" cmpd="sng" w="50800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70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2" type="body"/>
          </p:nvPr>
        </p:nvSpPr>
        <p:spPr>
          <a:xfrm>
            <a:off x="2362200" y="1752600"/>
            <a:ext cx="64008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9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26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23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20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_WITH_CAPTION_TEXT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700"/>
              </a:spcBef>
              <a:spcAft>
                <a:spcPts val="0"/>
              </a:spcAft>
              <a:buSzPts val="1400"/>
              <a:buNone/>
              <a:defRPr sz="1700"/>
            </a:lvl1pPr>
            <a:lvl2pPr indent="-228600" lvl="1" marL="9144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0"/>
          <p:cNvSpPr/>
          <p:nvPr/>
        </p:nvSpPr>
        <p:spPr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0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0"/>
          <p:cNvSpPr txBox="1"/>
          <p:nvPr>
            <p:ph type="title"/>
          </p:nvPr>
        </p:nvSpPr>
        <p:spPr>
          <a:xfrm>
            <a:off x="1600200" y="4648200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0" sz="2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0"/>
          <p:cNvSpPr/>
          <p:nvPr/>
        </p:nvSpPr>
        <p:spPr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0"/>
          <p:cNvSpPr txBox="1"/>
          <p:nvPr>
            <p:ph idx="10" type="dt"/>
          </p:nvPr>
        </p:nvSpPr>
        <p:spPr>
          <a:xfrm>
            <a:off x="62484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0" y="4667249"/>
            <a:ext cx="1447800" cy="663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  <p:sp>
        <p:nvSpPr>
          <p:cNvPr id="79" name="Google Shape;79;p10"/>
          <p:cNvSpPr txBox="1"/>
          <p:nvPr>
            <p:ph idx="11" type="ftr"/>
          </p:nvPr>
        </p:nvSpPr>
        <p:spPr>
          <a:xfrm>
            <a:off x="1600200" y="6248206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0"/>
          <p:cNvSpPr/>
          <p:nvPr>
            <p:ph idx="2" type="pic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rgbClr val="E9F0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b="0" i="0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/>
          <p:nvPr/>
        </p:nvSpPr>
        <p:spPr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buNone/>
              <a:def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 b="0"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 b="0" sz="1800">
              <a:solidFill>
                <a:schemeClr val="dk1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Relationship Id="rId4" Type="http://schemas.openxmlformats.org/officeDocument/2006/relationships/image" Target="../media/image7.jpg"/><Relationship Id="rId5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Relationship Id="rId4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Relationship Id="rId4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4.jpg"/><Relationship Id="rId5" Type="http://schemas.openxmlformats.org/officeDocument/2006/relationships/image" Target="../media/image2.jpg"/><Relationship Id="rId6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/>
        </p:nvSpPr>
        <p:spPr>
          <a:xfrm>
            <a:off x="2123728" y="332656"/>
            <a:ext cx="7272808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ru-RU" sz="4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Исследовательская работа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3"/>
          <p:cNvSpPr txBox="1"/>
          <p:nvPr/>
        </p:nvSpPr>
        <p:spPr>
          <a:xfrm>
            <a:off x="467544" y="1988840"/>
            <a:ext cx="8458200" cy="144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ru-RU" sz="5400" u="none" cap="small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Отголоски войны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467544" y="4509120"/>
            <a:ext cx="8458200" cy="1772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1" lang="ru-RU" sz="2000" u="none" cap="small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Попова Агата Юрьевна,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1" lang="ru-RU" sz="2000" u="none" cap="small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«г» класс МОУ «СОШ №2 г.Кондопога»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1" lang="ru-RU" sz="2000" u="none" cap="small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Руководитель: Анисимова Ольга Сергеевна,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1" lang="ru-RU" sz="2000" u="none" cap="small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учитель начальных классов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/>
          <p:nvPr/>
        </p:nvSpPr>
        <p:spPr>
          <a:xfrm>
            <a:off x="755576" y="2420888"/>
            <a:ext cx="781258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6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винтовка или карабин?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3491880" y="1556792"/>
            <a:ext cx="1872208" cy="2304256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9050">
            <a:solidFill>
              <a:srgbClr val="6C85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2"/>
          <p:cNvSpPr/>
          <p:nvPr/>
        </p:nvSpPr>
        <p:spPr>
          <a:xfrm>
            <a:off x="1187624" y="3861048"/>
            <a:ext cx="63722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444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r>
              <a:rPr b="1" i="0" lang="ru-RU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найденное оружие </a:t>
            </a:r>
            <a:r>
              <a:rPr b="1" i="0" lang="ru-RU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b="1" i="0" lang="ru-RU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это  винтовка</a:t>
            </a:r>
            <a:r>
              <a:rPr b="1" i="0" lang="ru-RU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8804" y="5129808"/>
            <a:ext cx="6775532" cy="1334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243776" cy="126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/>
          <p:nvPr/>
        </p:nvSpPr>
        <p:spPr>
          <a:xfrm>
            <a:off x="251520" y="836712"/>
            <a:ext cx="859408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r>
              <a:rPr b="0" i="0" lang="ru-RU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Карабин  </a:t>
            </a:r>
            <a:r>
              <a:rPr b="0" i="0" lang="ru-RU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b="0" i="0" lang="ru-RU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это укороченная винтовка.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2699792" y="0"/>
            <a:ext cx="618823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Определение модели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оружия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323528" y="2113957"/>
            <a:ext cx="7992900" cy="7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000" u="none" cap="none" strike="noStrike">
                <a:solidFill>
                  <a:srgbClr val="7B3C16"/>
                </a:solidFill>
                <a:latin typeface="Arial"/>
                <a:ea typeface="Arial"/>
                <a:cs typeface="Arial"/>
                <a:sym typeface="Arial"/>
              </a:rPr>
              <a:t>Для установления модели мы обратились за помощью к специалистам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528" y="3140968"/>
            <a:ext cx="3801078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3"/>
          <p:cNvSpPr/>
          <p:nvPr/>
        </p:nvSpPr>
        <p:spPr>
          <a:xfrm>
            <a:off x="5652120" y="3140968"/>
            <a:ext cx="2952328" cy="252028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Обратились в Кондопожский клуб «Разведчик» к Вытегорову Никите Андреевичу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3"/>
          <p:cNvSpPr/>
          <p:nvPr/>
        </p:nvSpPr>
        <p:spPr>
          <a:xfrm rot="2462492">
            <a:off x="3993124" y="2962609"/>
            <a:ext cx="503955" cy="1152096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F0"/>
          </a:solidFill>
          <a:ln cap="flat" cmpd="sng" w="19050">
            <a:solidFill>
              <a:srgbClr val="6C85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3"/>
          <p:cNvSpPr/>
          <p:nvPr/>
        </p:nvSpPr>
        <p:spPr>
          <a:xfrm rot="-2320227">
            <a:off x="5118037" y="2962637"/>
            <a:ext cx="504129" cy="115209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F0"/>
          </a:solidFill>
          <a:ln cap="flat" cmpd="sng" w="19050">
            <a:solidFill>
              <a:srgbClr val="6C85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2413000"/>
            <a:ext cx="9144000" cy="44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204" y="1556792"/>
            <a:ext cx="6775532" cy="1334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4"/>
          <p:cNvSpPr/>
          <p:nvPr/>
        </p:nvSpPr>
        <p:spPr>
          <a:xfrm>
            <a:off x="2699792" y="260648"/>
            <a:ext cx="619268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Сравнили фото найденного оружия с фотографиями винтовки Мосина из интернета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/>
          <p:nvPr/>
        </p:nvSpPr>
        <p:spPr>
          <a:xfrm>
            <a:off x="179512" y="1340768"/>
            <a:ext cx="8280920" cy="2739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444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r>
              <a:rPr b="1" i="0" lang="ru-RU" sz="2800" u="none" cap="none" strike="noStrike">
                <a:solidFill>
                  <a:srgbClr val="94363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Таким образом, обратившись за помощью к специалистам и методом сравнения, установлено, что найденное на участке оружие является </a:t>
            </a:r>
            <a:r>
              <a:rPr b="1" i="0" lang="ru-RU" sz="4400" u="sng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винтовкой образца 1891/1930 гг. - винтовкой Мосина.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264" y="4437112"/>
            <a:ext cx="8233527" cy="1077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/>
          <p:nvPr/>
        </p:nvSpPr>
        <p:spPr>
          <a:xfrm>
            <a:off x="820910" y="1485900"/>
            <a:ext cx="77769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2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Винтовка получила название в честь своего создателя Сергея Ивановича Мосина,  который был начальником  мастерской Тульского оружейного завода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5853" y="3486664"/>
            <a:ext cx="2189761" cy="3194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7"/>
          <p:cNvSpPr/>
          <p:nvPr/>
        </p:nvSpPr>
        <p:spPr>
          <a:xfrm>
            <a:off x="467544" y="3059961"/>
            <a:ext cx="7524328" cy="1292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444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5143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539552" y="1340768"/>
            <a:ext cx="8352928" cy="4770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«Винтовка Мосина» – принята на вооружение Российской армии в 1891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Активно использовалась в период с 1891 по 1945 года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основе винтовки создан целый ряд образцов спортивного и охотничьего оружия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98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98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8"/>
          <p:cNvSpPr/>
          <p:nvPr/>
        </p:nvSpPr>
        <p:spPr>
          <a:xfrm>
            <a:off x="467544" y="0"/>
            <a:ext cx="8424936" cy="452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444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Таким образом,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используя разные методы исследования,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мы установили, что найденное на нашем семейном участке оружие,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является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sng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винтовкой образца 1891/1930 гг. - винтовкой Мосина</a:t>
            </a:r>
            <a:r>
              <a:rPr b="1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490" y="4797152"/>
            <a:ext cx="8962509" cy="1185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4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3547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684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 txBox="1"/>
          <p:nvPr/>
        </p:nvSpPr>
        <p:spPr>
          <a:xfrm>
            <a:off x="1115616" y="1196752"/>
            <a:ext cx="7272808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0040" lvl="0" marL="32004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b="1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Тема исследовательской работы</a:t>
            </a:r>
            <a:r>
              <a:rPr b="0" i="0" lang="ru-RU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323528" y="4365104"/>
            <a:ext cx="838620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444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Установить к какой модели оружия 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ru-RU" sz="36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относится наша находка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611560" y="1916832"/>
            <a:ext cx="78123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1080"/>
              </a:spcBef>
              <a:spcAft>
                <a:spcPts val="0"/>
              </a:spcAft>
              <a:buNone/>
            </a:pPr>
            <a:r>
              <a:rPr b="1" i="0" lang="ru-RU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Отголоски войны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1331640" y="3284984"/>
            <a:ext cx="7272808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b="1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Цель исследовательской работы</a:t>
            </a:r>
            <a:r>
              <a:rPr b="0" i="0" lang="ru-RU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/>
          <p:nvPr/>
        </p:nvSpPr>
        <p:spPr>
          <a:xfrm>
            <a:off x="179512" y="1772816"/>
            <a:ext cx="8244408" cy="4801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50"/>
              <a:buFont typeface="Times New Roman"/>
              <a:buChar char="●"/>
            </a:pPr>
            <a:r>
              <a:rPr b="1" i="0" lang="ru-RU" sz="3600" u="none" cap="none" strike="noStrike">
                <a:solidFill>
                  <a:srgbClr val="3B2F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Исследовать литературу по теме «Оружие Великой Отечественной войны»;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50"/>
              <a:buFont typeface="Times New Roman"/>
              <a:buChar char="●"/>
            </a:pPr>
            <a:r>
              <a:rPr b="1" i="0" lang="ru-RU" sz="3600" u="none" cap="none" strike="noStrike">
                <a:solidFill>
                  <a:srgbClr val="3B2F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Установить тип оружия, найденного на участке;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50"/>
              <a:buFont typeface="Times New Roman"/>
              <a:buChar char="●"/>
            </a:pPr>
            <a:r>
              <a:rPr b="1" i="0" lang="ru-RU" sz="3600" u="none" cap="none" strike="noStrike">
                <a:solidFill>
                  <a:srgbClr val="3B2F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Определить модель оружия;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50"/>
              <a:buFont typeface="Times New Roman"/>
              <a:buChar char="●"/>
            </a:pPr>
            <a:r>
              <a:rPr b="1" i="0" lang="ru-RU" sz="3600" u="none" cap="none" strike="noStrike">
                <a:solidFill>
                  <a:srgbClr val="3B2F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Дать характеристику оружия, найденного на участке.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2987824" y="548680"/>
            <a:ext cx="28803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b="1" i="0" lang="ru-RU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Задачи: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3688" y="908720"/>
            <a:ext cx="7056784" cy="529258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/>
          <p:nvPr/>
        </p:nvSpPr>
        <p:spPr>
          <a:xfrm>
            <a:off x="179512" y="6211669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20180A"/>
                </a:solidFill>
                <a:latin typeface="Arial"/>
                <a:ea typeface="Arial"/>
                <a:cs typeface="Arial"/>
                <a:sym typeface="Arial"/>
              </a:rPr>
              <a:t>Дом в деревне Остречье  Медвежегорского района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528" y="1412776"/>
            <a:ext cx="36576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064" y="1412776"/>
            <a:ext cx="36576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5536" y="1412776"/>
            <a:ext cx="36576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48064" y="1412776"/>
            <a:ext cx="365760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/>
          <p:nvPr/>
        </p:nvSpPr>
        <p:spPr>
          <a:xfrm>
            <a:off x="2843808" y="188640"/>
            <a:ext cx="655272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Захоронение павших бойцов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июля 2012 г.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60848"/>
            <a:ext cx="9144000" cy="4797152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9"/>
          <p:cNvSpPr/>
          <p:nvPr/>
        </p:nvSpPr>
        <p:spPr>
          <a:xfrm>
            <a:off x="1295128" y="548680"/>
            <a:ext cx="78488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Найденное оружие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627784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/>
          <p:nvPr/>
        </p:nvSpPr>
        <p:spPr>
          <a:xfrm>
            <a:off x="683568" y="2060848"/>
            <a:ext cx="80648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4450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503D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Первым делом нужно определить все типы стрелкового вооружения в Великую Отечественную войну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/>
          <p:nvPr/>
        </p:nvSpPr>
        <p:spPr>
          <a:xfrm>
            <a:off x="179512" y="2029494"/>
            <a:ext cx="3744416" cy="38779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карабины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винтовки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пистолеты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пулеметы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револьверы.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4716016" y="188640"/>
            <a:ext cx="424847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4450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Основное стрелковое оружие Германии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5220072" y="2502188"/>
            <a:ext cx="3744416" cy="3046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винтовки системы Маузер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0" i="0" lang="ru-RU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гранатометы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0" y="188640"/>
            <a:ext cx="449999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4450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Стрелковое оружие Красной Армии: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Обычная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